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9" r:id="rId2"/>
    <p:sldId id="261" r:id="rId3"/>
    <p:sldId id="262" r:id="rId4"/>
    <p:sldId id="258" r:id="rId5"/>
    <p:sldId id="268" r:id="rId6"/>
    <p:sldId id="267" r:id="rId7"/>
    <p:sldId id="264" r:id="rId8"/>
    <p:sldId id="265" r:id="rId9"/>
    <p:sldId id="269" r:id="rId10"/>
    <p:sldId id="266"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8" autoAdjust="0"/>
    <p:restoredTop sz="94676" autoAdjust="0"/>
  </p:normalViewPr>
  <p:slideViewPr>
    <p:cSldViewPr>
      <p:cViewPr varScale="1">
        <p:scale>
          <a:sx n="87" d="100"/>
          <a:sy n="87" d="100"/>
        </p:scale>
        <p:origin x="-1464" y="-84"/>
      </p:cViewPr>
      <p:guideLst>
        <p:guide orient="horz" pos="2160"/>
        <p:guide pos="2880"/>
      </p:guideLst>
    </p:cSldViewPr>
  </p:slideViewPr>
  <p:outlineViewPr>
    <p:cViewPr>
      <p:scale>
        <a:sx n="33" d="100"/>
        <a:sy n="33" d="100"/>
      </p:scale>
      <p:origin x="0" y="32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6F1F85-04B0-4BBC-BED1-9B43C02EB198}" type="datetimeFigureOut">
              <a:rPr lang="en-US" smtClean="0"/>
              <a:t>5/7/2014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C0462-5FD0-420D-BF7A-93E372969DA4}" type="slidenum">
              <a:rPr lang="en-US" smtClean="0"/>
              <a:t>‹#›</a:t>
            </a:fld>
            <a:endParaRPr lang="en-US"/>
          </a:p>
        </p:txBody>
      </p:sp>
    </p:spTree>
    <p:extLst>
      <p:ext uri="{BB962C8B-B14F-4D97-AF65-F5344CB8AC3E}">
        <p14:creationId xmlns:p14="http://schemas.microsoft.com/office/powerpoint/2010/main" val="1060681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fld id="{B3E48110-28A3-4EE6-BFA2-8AA3766D9ED8}" type="datetime1">
              <a:rPr lang="en-US" smtClean="0"/>
              <a:t>5/7/2014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741F7DF7-9D67-403B-B77C-D231F2778A8E}"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4B3C1A5-D768-4DDE-BB51-785D776248B1}" type="datetime1">
              <a:rPr lang="en-US" smtClean="0"/>
              <a:t>5/7/2014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EA8A234-A7C8-48D0-A095-BD4176FA66C7}" type="slidenum">
              <a:rPr lang="en-US" smtClean="0"/>
              <a:pPr>
                <a:defRPr/>
              </a:pPr>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F08A062-D535-4893-8325-16A58D7E229A}" type="datetime1">
              <a:rPr lang="en-US" smtClean="0"/>
              <a:t>5/7/2014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D14BE-A868-4A14-8544-F07250186B2F}" type="slidenum">
              <a:rPr lang="en-US" smtClean="0"/>
              <a:pPr>
                <a:defRPr/>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fld id="{87001DF0-CB4A-458F-A729-50417CFD27CF}" type="datetime1">
              <a:rPr lang="en-US" smtClean="0"/>
              <a:t>5/7/2014</a:t>
            </a:fld>
            <a:endParaRPr lang="en-US"/>
          </a:p>
        </p:txBody>
      </p:sp>
      <p:sp>
        <p:nvSpPr>
          <p:cNvPr id="9" name="Slide Number Placeholder 8"/>
          <p:cNvSpPr>
            <a:spLocks noGrp="1"/>
          </p:cNvSpPr>
          <p:nvPr>
            <p:ph type="sldNum" sz="quarter" idx="15"/>
          </p:nvPr>
        </p:nvSpPr>
        <p:spPr/>
        <p:txBody>
          <a:bodyPr rtlCol="0"/>
          <a:lstStyle/>
          <a:p>
            <a:pPr>
              <a:defRPr/>
            </a:pPr>
            <a:fld id="{12FAE619-DF19-4006-9332-CD83C611D7C2}"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fld id="{C8675339-4FE8-45CF-A8D3-368422623091}" type="datetime1">
              <a:rPr lang="en-US" smtClean="0"/>
              <a:t>5/7/2014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8289C8AD-2E38-4E18-8D3F-D425BF92EE7F}"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24026F28-9D61-49DD-80FF-66DD53519653}" type="datetime1">
              <a:rPr lang="en-US" smtClean="0"/>
              <a:t>5/7/2014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5D52D3C-C561-4AD0-B8C2-AF1FC5426C5F}" type="slidenum">
              <a:rPr lang="en-US" smtClean="0"/>
              <a:pPr>
                <a:defRPr/>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451FA521-0964-4F20-96AD-01C6F1D425CC}" type="datetime1">
              <a:rPr lang="en-US" smtClean="0"/>
              <a:t>5/7/2014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182E3C8E-6F08-4B28-B6AF-A7EF6B5857FA}" type="slidenum">
              <a:rPr lang="en-US" smtClean="0"/>
              <a:pPr>
                <a:defRPr/>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fld id="{A8D05818-2DF5-4766-8E16-A7CAB6B52339}" type="datetime1">
              <a:rPr lang="en-US" smtClean="0"/>
              <a:t>5/7/2014</a:t>
            </a:fld>
            <a:endParaRPr lang="en-US"/>
          </a:p>
        </p:txBody>
      </p:sp>
      <p:sp>
        <p:nvSpPr>
          <p:cNvPr id="7" name="Slide Number Placeholder 6"/>
          <p:cNvSpPr>
            <a:spLocks noGrp="1"/>
          </p:cNvSpPr>
          <p:nvPr>
            <p:ph type="sldNum" sz="quarter" idx="11"/>
          </p:nvPr>
        </p:nvSpPr>
        <p:spPr/>
        <p:txBody>
          <a:bodyPr rtlCol="0"/>
          <a:lstStyle/>
          <a:p>
            <a:pPr>
              <a:defRPr/>
            </a:pPr>
            <a:fld id="{204E298D-6DDD-4905-B088-7C74F0653BFF}"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701CBD5-7769-4FC1-8F7B-7102B3F2464A}" type="datetime1">
              <a:rPr lang="en-US" smtClean="0"/>
              <a:t>5/7/2014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E75B579-8388-4F06-BA2E-0B3A648D0BDA}" type="slidenum">
              <a:rPr lang="en-US" smtClean="0"/>
              <a:pPr>
                <a:defRPr/>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fld id="{3F516859-7A8F-4EAA-9E59-3D4282B06180}" type="datetime1">
              <a:rPr lang="en-US" smtClean="0"/>
              <a:t>5/7/2014</a:t>
            </a:fld>
            <a:endParaRPr lang="en-US"/>
          </a:p>
        </p:txBody>
      </p:sp>
      <p:sp>
        <p:nvSpPr>
          <p:cNvPr id="22" name="Slide Number Placeholder 21"/>
          <p:cNvSpPr>
            <a:spLocks noGrp="1"/>
          </p:cNvSpPr>
          <p:nvPr>
            <p:ph type="sldNum" sz="quarter" idx="15"/>
          </p:nvPr>
        </p:nvSpPr>
        <p:spPr/>
        <p:txBody>
          <a:bodyPr rtlCol="0"/>
          <a:lstStyle/>
          <a:p>
            <a:pPr>
              <a:defRPr/>
            </a:pPr>
            <a:fld id="{68B03C5A-9195-4ACB-885F-A0147D094FBA}"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D93A2265-4A1D-4CA1-BAE7-7139EE10918F}" type="datetime1">
              <a:rPr lang="en-US" smtClean="0"/>
              <a:t>5/7/2014</a:t>
            </a:fld>
            <a:endParaRPr lang="en-US"/>
          </a:p>
        </p:txBody>
      </p:sp>
      <p:sp>
        <p:nvSpPr>
          <p:cNvPr id="18" name="Slide Number Placeholder 17"/>
          <p:cNvSpPr>
            <a:spLocks noGrp="1"/>
          </p:cNvSpPr>
          <p:nvPr>
            <p:ph type="sldNum" sz="quarter" idx="11"/>
          </p:nvPr>
        </p:nvSpPr>
        <p:spPr/>
        <p:txBody>
          <a:bodyPr rtlCol="0"/>
          <a:lstStyle/>
          <a:p>
            <a:pPr>
              <a:defRPr/>
            </a:pPr>
            <a:fld id="{82E961EF-BD44-473C-A07F-7BB673C70002}"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24AEDDBD-C1D6-467A-9576-60A7909C8072}" type="datetime1">
              <a:rPr lang="en-US" smtClean="0"/>
              <a:t>5/7/2014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FAA310D-90AD-4CD6-8A59-3D4955E8081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sh dir="u"/>
  </p:transition>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Anu.thakur@csun.edu" TargetMode="External"/><Relationship Id="rId2" Type="http://schemas.openxmlformats.org/officeDocument/2006/relationships/hyperlink" Target="mailto:Beth.lasky@csun.edu" TargetMode="External"/><Relationship Id="rId1" Type="http://schemas.openxmlformats.org/officeDocument/2006/relationships/slideLayout" Target="../slideLayouts/slideLayout4.x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0" y="3124200"/>
            <a:ext cx="6858000" cy="1371600"/>
          </a:xfrm>
        </p:spPr>
        <p:txBody>
          <a:bodyPr/>
          <a:lstStyle/>
          <a:p>
            <a:r>
              <a:rPr lang="en-US" dirty="0" smtClean="0"/>
              <a:t>GE Rubric/Assessment at CSUN:</a:t>
            </a:r>
            <a:br>
              <a:rPr lang="en-US" dirty="0" smtClean="0"/>
            </a:br>
            <a:r>
              <a:rPr lang="en-US" dirty="0" smtClean="0"/>
              <a:t>Starting Small and Scaling Up</a:t>
            </a:r>
            <a:endParaRPr lang="en-US" dirty="0"/>
          </a:p>
        </p:txBody>
      </p:sp>
      <p:sp>
        <p:nvSpPr>
          <p:cNvPr id="5" name="Subtitle 4"/>
          <p:cNvSpPr>
            <a:spLocks noGrp="1"/>
          </p:cNvSpPr>
          <p:nvPr>
            <p:ph type="subTitle" idx="1"/>
          </p:nvPr>
        </p:nvSpPr>
        <p:spPr>
          <a:xfrm>
            <a:off x="2286000" y="4800600"/>
            <a:ext cx="6172200" cy="1574322"/>
          </a:xfrm>
        </p:spPr>
        <p:txBody>
          <a:bodyPr>
            <a:normAutofit/>
          </a:bodyPr>
          <a:lstStyle/>
          <a:p>
            <a:pPr lvl="0" algn="r"/>
            <a:r>
              <a:rPr lang="en-US" dirty="0"/>
              <a:t>Beth </a:t>
            </a:r>
            <a:r>
              <a:rPr lang="en-US" dirty="0" err="1" smtClean="0"/>
              <a:t>Lasky</a:t>
            </a:r>
            <a:r>
              <a:rPr lang="en-US" dirty="0" smtClean="0"/>
              <a:t>, Director of GE</a:t>
            </a:r>
            <a:endParaRPr lang="en-US" dirty="0"/>
          </a:p>
          <a:p>
            <a:pPr lvl="0" algn="r"/>
            <a:r>
              <a:rPr lang="en-US" dirty="0" err="1"/>
              <a:t>Anu</a:t>
            </a:r>
            <a:r>
              <a:rPr lang="en-US" dirty="0"/>
              <a:t> </a:t>
            </a:r>
            <a:r>
              <a:rPr lang="en-US" dirty="0" smtClean="0"/>
              <a:t>Thakur, Coordinator of Academic Assessment</a:t>
            </a:r>
            <a:endParaRPr lang="en-US" dirty="0"/>
          </a:p>
          <a:p>
            <a:endParaRPr lang="en-US" dirty="0"/>
          </a:p>
        </p:txBody>
      </p:sp>
      <p:sp>
        <p:nvSpPr>
          <p:cNvPr id="2" name="Slide Number Placeholder 1"/>
          <p:cNvSpPr>
            <a:spLocks noGrp="1"/>
          </p:cNvSpPr>
          <p:nvPr>
            <p:ph type="sldNum" sz="quarter" idx="12"/>
          </p:nvPr>
        </p:nvSpPr>
        <p:spPr/>
        <p:txBody>
          <a:bodyPr/>
          <a:lstStyle/>
          <a:p>
            <a:pPr>
              <a:defRPr/>
            </a:pPr>
            <a:fld id="{741F7DF7-9D67-403B-B77C-D231F2778A8E}" type="slidenum">
              <a:rPr lang="en-US" smtClean="0"/>
              <a:pPr>
                <a:defRPr/>
              </a:pPr>
              <a:t>1</a:t>
            </a:fld>
            <a:endParaRPr lang="en-US"/>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4" name="Slide Number Placeholder 3"/>
          <p:cNvSpPr>
            <a:spLocks noGrp="1"/>
          </p:cNvSpPr>
          <p:nvPr>
            <p:ph type="sldNum" sz="quarter" idx="12"/>
          </p:nvPr>
        </p:nvSpPr>
        <p:spPr/>
        <p:txBody>
          <a:bodyPr/>
          <a:lstStyle/>
          <a:p>
            <a:pPr>
              <a:defRPr/>
            </a:pPr>
            <a:fld id="{12FAE619-DF19-4006-9332-CD83C611D7C2}" type="slidenum">
              <a:rPr lang="en-US" smtClean="0"/>
              <a:pPr>
                <a:defRPr/>
              </a:pPr>
              <a:t>10</a:t>
            </a:fld>
            <a:endParaRPr lang="en-US"/>
          </a:p>
        </p:txBody>
      </p:sp>
      <p:sp>
        <p:nvSpPr>
          <p:cNvPr id="5" name="Content Placeholder 4"/>
          <p:cNvSpPr>
            <a:spLocks noGrp="1"/>
          </p:cNvSpPr>
          <p:nvPr>
            <p:ph sz="quarter" idx="1"/>
          </p:nvPr>
        </p:nvSpPr>
        <p:spPr>
          <a:xfrm>
            <a:off x="457200" y="1676400"/>
            <a:ext cx="3657600" cy="4495800"/>
          </a:xfrm>
        </p:spPr>
        <p:txBody>
          <a:bodyPr/>
          <a:lstStyle/>
          <a:p>
            <a:pPr marL="0" indent="0">
              <a:buNone/>
            </a:pPr>
            <a:r>
              <a:rPr lang="en-US" dirty="0" smtClean="0">
                <a:hlinkClick r:id="rId2"/>
              </a:rPr>
              <a:t>QUESTIONS…</a:t>
            </a:r>
          </a:p>
          <a:p>
            <a:endParaRPr lang="en-US" dirty="0">
              <a:hlinkClick r:id="rId2"/>
            </a:endParaRPr>
          </a:p>
          <a:p>
            <a:r>
              <a:rPr lang="en-US" dirty="0" smtClean="0">
                <a:hlinkClick r:id="rId2"/>
              </a:rPr>
              <a:t>Beth.lasky@csun.edu</a:t>
            </a:r>
            <a:endParaRPr lang="en-US" dirty="0" smtClean="0"/>
          </a:p>
          <a:p>
            <a:r>
              <a:rPr lang="en-US" dirty="0" smtClean="0">
                <a:hlinkClick r:id="rId3"/>
              </a:rPr>
              <a:t>Anu.thakur@csun.edu</a:t>
            </a:r>
            <a:endParaRPr lang="en-US" dirty="0" smtClean="0"/>
          </a:p>
          <a:p>
            <a:pPr marL="0" indent="0">
              <a:buNone/>
            </a:pPr>
            <a:endParaRPr lang="en-US" dirty="0"/>
          </a:p>
        </p:txBody>
      </p:sp>
      <p:sp>
        <p:nvSpPr>
          <p:cNvPr id="6" name="Content Placeholder 5"/>
          <p:cNvSpPr>
            <a:spLocks noGrp="1"/>
          </p:cNvSpPr>
          <p:nvPr>
            <p:ph sz="quarter" idx="2"/>
          </p:nvPr>
        </p:nvSpPr>
        <p:spPr/>
        <p:txBody>
          <a:bodyPr/>
          <a:lstStyle/>
          <a:p>
            <a:endParaRPr lang="en-US"/>
          </a:p>
        </p:txBody>
      </p:sp>
      <p:pic>
        <p:nvPicPr>
          <p:cNvPr id="7170" name="Picture 2" descr="C:\Users\abhatia\AppData\Local\Microsoft\Windows\Temporary Internet Files\Content.IE5\IL56MK2H\MC900441902[1].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1600200"/>
            <a:ext cx="3308350" cy="3909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070312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smtClean="0"/>
              <a:t>Forming The Team</a:t>
            </a:r>
            <a:endParaRPr lang="en-US" dirty="0"/>
          </a:p>
        </p:txBody>
      </p:sp>
      <p:sp>
        <p:nvSpPr>
          <p:cNvPr id="3" name="Content Placeholder 2"/>
          <p:cNvSpPr>
            <a:spLocks noGrp="1"/>
          </p:cNvSpPr>
          <p:nvPr>
            <p:ph sz="quarter" idx="1"/>
          </p:nvPr>
        </p:nvSpPr>
        <p:spPr>
          <a:xfrm>
            <a:off x="457200" y="1600200"/>
            <a:ext cx="7467600" cy="2514600"/>
          </a:xfrm>
        </p:spPr>
        <p:txBody>
          <a:bodyPr>
            <a:normAutofit/>
          </a:bodyPr>
          <a:lstStyle/>
          <a:p>
            <a:pPr lvl="1"/>
            <a:r>
              <a:rPr lang="en-US" sz="2000" dirty="0" smtClean="0"/>
              <a:t>Different colleges and departments</a:t>
            </a:r>
          </a:p>
          <a:p>
            <a:pPr lvl="1"/>
            <a:r>
              <a:rPr lang="en-US" sz="2000" dirty="0" smtClean="0"/>
              <a:t>Tenured, tenure-track, full-time lecturer, part-time lecturer</a:t>
            </a:r>
            <a:endParaRPr lang="en-US" sz="2000" dirty="0"/>
          </a:p>
        </p:txBody>
      </p:sp>
      <p:sp>
        <p:nvSpPr>
          <p:cNvPr id="4" name="Slide Number Placeholder 3"/>
          <p:cNvSpPr>
            <a:spLocks noGrp="1"/>
          </p:cNvSpPr>
          <p:nvPr>
            <p:ph type="sldNum" sz="quarter" idx="15"/>
          </p:nvPr>
        </p:nvSpPr>
        <p:spPr/>
        <p:txBody>
          <a:bodyPr/>
          <a:lstStyle/>
          <a:p>
            <a:pPr>
              <a:defRPr/>
            </a:pPr>
            <a:fld id="{12FAE619-DF19-4006-9332-CD83C611D7C2}" type="slidenum">
              <a:rPr lang="en-US" smtClean="0"/>
              <a:pPr>
                <a:defRPr/>
              </a:pPr>
              <a:t>2</a:t>
            </a:fld>
            <a:endParaRPr lang="en-US"/>
          </a:p>
        </p:txBody>
      </p:sp>
      <p:pic>
        <p:nvPicPr>
          <p:cNvPr id="3074" name="Picture 2" descr="C:\Users\abhatia\AppData\Local\Microsoft\Windows\Temporary Internet Files\Content.IE5\OOVL4A8F\MC90043961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057525"/>
            <a:ext cx="4362450" cy="3800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normAutofit/>
          </a:bodyPr>
          <a:lstStyle/>
          <a:p>
            <a:r>
              <a:rPr lang="en-US" dirty="0" smtClean="0"/>
              <a:t>The Process - CCS</a:t>
            </a:r>
            <a:endParaRPr lang="en-US" dirty="0"/>
          </a:p>
        </p:txBody>
      </p:sp>
      <p:sp>
        <p:nvSpPr>
          <p:cNvPr id="3" name="Content Placeholder 2"/>
          <p:cNvSpPr>
            <a:spLocks noGrp="1"/>
          </p:cNvSpPr>
          <p:nvPr>
            <p:ph sz="quarter" idx="1"/>
          </p:nvPr>
        </p:nvSpPr>
        <p:spPr>
          <a:xfrm>
            <a:off x="457200" y="1600200"/>
            <a:ext cx="5029200" cy="4873752"/>
          </a:xfrm>
        </p:spPr>
        <p:txBody>
          <a:bodyPr>
            <a:normAutofit/>
          </a:bodyPr>
          <a:lstStyle/>
          <a:p>
            <a:r>
              <a:rPr lang="en-US" sz="2200" dirty="0" smtClean="0"/>
              <a:t>Discuss classes and assignments to identify commonalities</a:t>
            </a:r>
          </a:p>
          <a:p>
            <a:endParaRPr lang="en-US" sz="2200" dirty="0" smtClean="0"/>
          </a:p>
          <a:p>
            <a:r>
              <a:rPr lang="en-US" sz="2200" dirty="0" smtClean="0"/>
              <a:t>Develop rubric</a:t>
            </a:r>
          </a:p>
          <a:p>
            <a:endParaRPr lang="en-US" sz="2200" dirty="0" smtClean="0"/>
          </a:p>
          <a:p>
            <a:r>
              <a:rPr lang="en-US" sz="2200" dirty="0" smtClean="0"/>
              <a:t>Assess sample reflection papers from each of the five classes using a common CCS rubric</a:t>
            </a:r>
          </a:p>
          <a:p>
            <a:endParaRPr lang="en-US" sz="2200" dirty="0"/>
          </a:p>
          <a:p>
            <a:r>
              <a:rPr lang="en-US" sz="2000" dirty="0"/>
              <a:t>Indirect assessment implemented in Spring 2014 – pre- and post-surveys to assess student motivation in the class</a:t>
            </a:r>
          </a:p>
          <a:p>
            <a:endParaRPr lang="en-US" sz="2200" dirty="0"/>
          </a:p>
        </p:txBody>
      </p:sp>
      <p:sp>
        <p:nvSpPr>
          <p:cNvPr id="4" name="Slide Number Placeholder 3"/>
          <p:cNvSpPr>
            <a:spLocks noGrp="1"/>
          </p:cNvSpPr>
          <p:nvPr>
            <p:ph type="sldNum" sz="quarter" idx="15"/>
          </p:nvPr>
        </p:nvSpPr>
        <p:spPr/>
        <p:txBody>
          <a:bodyPr/>
          <a:lstStyle/>
          <a:p>
            <a:pPr>
              <a:defRPr/>
            </a:pPr>
            <a:fld id="{12FAE619-DF19-4006-9332-CD83C611D7C2}" type="slidenum">
              <a:rPr lang="en-US" smtClean="0"/>
              <a:pPr>
                <a:defRPr/>
              </a:pPr>
              <a:t>3</a:t>
            </a:fld>
            <a:endParaRPr lang="en-US"/>
          </a:p>
        </p:txBody>
      </p:sp>
      <p:pic>
        <p:nvPicPr>
          <p:cNvPr id="5" name="Picture 2" descr="C:\Users\abhatia\AppData\Local\Microsoft\Windows\Temporary Internet Files\Content.IE5\3BL6YWD8\MM910001094[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295400"/>
            <a:ext cx="3162182" cy="46624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8229600" cy="792162"/>
          </a:xfrm>
        </p:spPr>
        <p:txBody>
          <a:bodyPr>
            <a:normAutofit/>
          </a:bodyPr>
          <a:lstStyle/>
          <a:p>
            <a:r>
              <a:rPr lang="en-US" sz="3600" dirty="0" smtClean="0"/>
              <a:t>THE RUBRIC</a:t>
            </a:r>
          </a:p>
        </p:txBody>
      </p:sp>
      <p:graphicFrame>
        <p:nvGraphicFramePr>
          <p:cNvPr id="2" name="Table 1"/>
          <p:cNvGraphicFramePr>
            <a:graphicFrameLocks noGrp="1"/>
          </p:cNvGraphicFramePr>
          <p:nvPr>
            <p:extLst>
              <p:ext uri="{D42A27DB-BD31-4B8C-83A1-F6EECF244321}">
                <p14:modId xmlns:p14="http://schemas.microsoft.com/office/powerpoint/2010/main" val="2824867387"/>
              </p:ext>
            </p:extLst>
          </p:nvPr>
        </p:nvGraphicFramePr>
        <p:xfrm>
          <a:off x="304800" y="1295399"/>
          <a:ext cx="8305800" cy="5210494"/>
        </p:xfrm>
        <a:graphic>
          <a:graphicData uri="http://schemas.openxmlformats.org/drawingml/2006/table">
            <a:tbl>
              <a:tblPr firstRow="1" firstCol="1" bandRow="1" bandCol="1">
                <a:tableStyleId>{5C22544A-7EE6-4342-B048-85BDC9FD1C3A}</a:tableStyleId>
              </a:tblPr>
              <a:tblGrid>
                <a:gridCol w="975818"/>
                <a:gridCol w="1489573"/>
                <a:gridCol w="1441665"/>
                <a:gridCol w="1369171"/>
                <a:gridCol w="1490202"/>
                <a:gridCol w="1539371"/>
              </a:tblGrid>
              <a:tr h="336162">
                <a:tc>
                  <a:txBody>
                    <a:bodyPr/>
                    <a:lstStyle/>
                    <a:p>
                      <a:pPr marL="0" marR="0" algn="l">
                        <a:spcBef>
                          <a:spcPts val="0"/>
                        </a:spcBef>
                        <a:spcAft>
                          <a:spcPts val="0"/>
                        </a:spcAft>
                      </a:pPr>
                      <a:r>
                        <a:rPr lang="en-US" sz="900">
                          <a:effectLst/>
                        </a:rPr>
                        <a:t>Assignment </a:t>
                      </a:r>
                      <a:endParaRPr lang="en-US" sz="1100">
                        <a:effectLst/>
                      </a:endParaRPr>
                    </a:p>
                    <a:p>
                      <a:pPr marL="0" marR="0" algn="l">
                        <a:spcBef>
                          <a:spcPts val="0"/>
                        </a:spcBef>
                        <a:spcAft>
                          <a:spcPts val="0"/>
                        </a:spcAft>
                      </a:pPr>
                      <a:r>
                        <a:rPr lang="en-US" sz="900">
                          <a:effectLst/>
                        </a:rPr>
                        <a:t>Component</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 </a:t>
                      </a:r>
                      <a:endParaRPr lang="en-US" sz="1100">
                        <a:effectLst/>
                        <a:latin typeface="Cambria"/>
                        <a:ea typeface="Cambria"/>
                        <a:cs typeface="Times New Roman"/>
                      </a:endParaRPr>
                    </a:p>
                  </a:txBody>
                  <a:tcPr marL="61210" marR="61210" marT="0" marB="0"/>
                </a:tc>
                <a:tc>
                  <a:txBody>
                    <a:bodyPr/>
                    <a:lstStyle/>
                    <a:p>
                      <a:pPr marL="0" marR="0" algn="ctr">
                        <a:spcBef>
                          <a:spcPts val="0"/>
                        </a:spcBef>
                        <a:spcAft>
                          <a:spcPts val="0"/>
                        </a:spcAft>
                      </a:pPr>
                      <a:r>
                        <a:rPr lang="en-US" sz="900">
                          <a:effectLst/>
                        </a:rPr>
                        <a:t>Excellent</a:t>
                      </a:r>
                      <a:endParaRPr lang="en-US" sz="1100">
                        <a:effectLst/>
                      </a:endParaRPr>
                    </a:p>
                    <a:p>
                      <a:pPr marL="0" marR="0" algn="ctr">
                        <a:spcBef>
                          <a:spcPts val="0"/>
                        </a:spcBef>
                        <a:spcAft>
                          <a:spcPts val="0"/>
                        </a:spcAft>
                      </a:pPr>
                      <a:r>
                        <a:rPr lang="en-US" sz="900">
                          <a:effectLst/>
                        </a:rPr>
                        <a:t>4</a:t>
                      </a:r>
                      <a:endParaRPr lang="en-US" sz="1100">
                        <a:effectLst/>
                        <a:latin typeface="Cambria"/>
                        <a:ea typeface="Cambria"/>
                        <a:cs typeface="Times New Roman"/>
                      </a:endParaRPr>
                    </a:p>
                  </a:txBody>
                  <a:tcPr marL="61210" marR="61210" marT="0" marB="0"/>
                </a:tc>
                <a:tc>
                  <a:txBody>
                    <a:bodyPr/>
                    <a:lstStyle/>
                    <a:p>
                      <a:pPr marL="0" marR="0" algn="ctr">
                        <a:spcBef>
                          <a:spcPts val="0"/>
                        </a:spcBef>
                        <a:spcAft>
                          <a:spcPts val="0"/>
                        </a:spcAft>
                      </a:pPr>
                      <a:r>
                        <a:rPr lang="en-US" sz="900">
                          <a:effectLst/>
                        </a:rPr>
                        <a:t>Good</a:t>
                      </a:r>
                      <a:endParaRPr lang="en-US" sz="1100">
                        <a:effectLst/>
                      </a:endParaRPr>
                    </a:p>
                    <a:p>
                      <a:pPr marL="0" marR="0" algn="ctr">
                        <a:spcBef>
                          <a:spcPts val="0"/>
                        </a:spcBef>
                        <a:spcAft>
                          <a:spcPts val="0"/>
                        </a:spcAft>
                      </a:pPr>
                      <a:r>
                        <a:rPr lang="en-US" sz="900">
                          <a:effectLst/>
                        </a:rPr>
                        <a:t>3</a:t>
                      </a:r>
                      <a:endParaRPr lang="en-US" sz="1100">
                        <a:effectLst/>
                        <a:latin typeface="Cambria"/>
                        <a:ea typeface="Cambria"/>
                        <a:cs typeface="Times New Roman"/>
                      </a:endParaRPr>
                    </a:p>
                  </a:txBody>
                  <a:tcPr marL="61210" marR="61210" marT="0" marB="0"/>
                </a:tc>
                <a:tc>
                  <a:txBody>
                    <a:bodyPr/>
                    <a:lstStyle/>
                    <a:p>
                      <a:pPr marL="0" marR="0" algn="ctr">
                        <a:spcBef>
                          <a:spcPts val="0"/>
                        </a:spcBef>
                        <a:spcAft>
                          <a:spcPts val="0"/>
                        </a:spcAft>
                      </a:pPr>
                      <a:r>
                        <a:rPr lang="en-US" sz="900">
                          <a:effectLst/>
                        </a:rPr>
                        <a:t>Adequate</a:t>
                      </a:r>
                      <a:endParaRPr lang="en-US" sz="1100">
                        <a:effectLst/>
                      </a:endParaRPr>
                    </a:p>
                    <a:p>
                      <a:pPr marL="0" marR="0" algn="ctr">
                        <a:spcBef>
                          <a:spcPts val="0"/>
                        </a:spcBef>
                        <a:spcAft>
                          <a:spcPts val="0"/>
                        </a:spcAft>
                      </a:pPr>
                      <a:r>
                        <a:rPr lang="en-US" sz="900">
                          <a:effectLst/>
                        </a:rPr>
                        <a:t>2</a:t>
                      </a:r>
                      <a:endParaRPr lang="en-US" sz="1100">
                        <a:effectLst/>
                        <a:latin typeface="Cambria"/>
                        <a:ea typeface="Cambria"/>
                        <a:cs typeface="Times New Roman"/>
                      </a:endParaRPr>
                    </a:p>
                  </a:txBody>
                  <a:tcPr marL="61210" marR="61210" marT="0" marB="0"/>
                </a:tc>
                <a:tc>
                  <a:txBody>
                    <a:bodyPr/>
                    <a:lstStyle/>
                    <a:p>
                      <a:pPr marL="0" marR="0" algn="ctr">
                        <a:spcBef>
                          <a:spcPts val="0"/>
                        </a:spcBef>
                        <a:spcAft>
                          <a:spcPts val="0"/>
                        </a:spcAft>
                      </a:pPr>
                      <a:r>
                        <a:rPr lang="en-US" sz="900">
                          <a:effectLst/>
                        </a:rPr>
                        <a:t>Poor</a:t>
                      </a:r>
                      <a:endParaRPr lang="en-US" sz="1100">
                        <a:effectLst/>
                      </a:endParaRPr>
                    </a:p>
                    <a:p>
                      <a:pPr marL="0" marR="0" algn="ctr">
                        <a:spcBef>
                          <a:spcPts val="0"/>
                        </a:spcBef>
                        <a:spcAft>
                          <a:spcPts val="0"/>
                        </a:spcAft>
                      </a:pPr>
                      <a:r>
                        <a:rPr lang="en-US" sz="900">
                          <a:effectLst/>
                        </a:rPr>
                        <a:t>1</a:t>
                      </a:r>
                      <a:endParaRPr lang="en-US" sz="1100">
                        <a:effectLst/>
                        <a:latin typeface="Cambria"/>
                        <a:ea typeface="Cambria"/>
                        <a:cs typeface="Times New Roman"/>
                      </a:endParaRPr>
                    </a:p>
                  </a:txBody>
                  <a:tcPr marL="61210" marR="61210" marT="0" marB="0"/>
                </a:tc>
              </a:tr>
              <a:tr h="1344644">
                <a:tc>
                  <a:txBody>
                    <a:bodyPr/>
                    <a:lstStyle/>
                    <a:p>
                      <a:pPr marL="0" marR="0" algn="l">
                        <a:spcBef>
                          <a:spcPts val="0"/>
                        </a:spcBef>
                        <a:spcAft>
                          <a:spcPts val="0"/>
                        </a:spcAft>
                      </a:pPr>
                      <a:r>
                        <a:rPr lang="en-US" sz="900">
                          <a:effectLst/>
                        </a:rPr>
                        <a:t>Content</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u="sng">
                          <a:effectLst/>
                        </a:rPr>
                        <a:t>Reflection</a:t>
                      </a:r>
                      <a:endParaRPr lang="en-US" sz="1100">
                        <a:effectLst/>
                      </a:endParaRPr>
                    </a:p>
                    <a:p>
                      <a:pPr marL="0" marR="0" algn="l">
                        <a:spcBef>
                          <a:spcPts val="0"/>
                        </a:spcBef>
                        <a:spcAft>
                          <a:spcPts val="0"/>
                        </a:spcAft>
                      </a:pPr>
                      <a:r>
                        <a:rPr lang="en-US" sz="900">
                          <a:effectLst/>
                        </a:rPr>
                        <a:t>Articulates awareness of how own experiences have shaped perception towards other cultures and/or people with different backgrounds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Identifies own experiences, biases or changing perceptions and gives significant supportive evidence.</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Identifies own experiences, biases, or  changing perceptions and provides some supportive evidence</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Identifies either own experiences, or bias, or changing perceptions, but not enough supportive evidence.</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Does not identify own experiences, biases, or changing perceptions and provides no support</a:t>
                      </a:r>
                      <a:endParaRPr lang="en-US" sz="1100">
                        <a:effectLst/>
                        <a:latin typeface="Cambria"/>
                        <a:ea typeface="Cambria"/>
                        <a:cs typeface="Times New Roman"/>
                      </a:endParaRPr>
                    </a:p>
                  </a:txBody>
                  <a:tcPr marL="61210" marR="61210" marT="0" marB="0"/>
                </a:tc>
              </a:tr>
              <a:tr h="840402">
                <a:tc>
                  <a:txBody>
                    <a:bodyPr/>
                    <a:lstStyle/>
                    <a:p>
                      <a:pPr marL="0" marR="0" algn="l">
                        <a:spcBef>
                          <a:spcPts val="0"/>
                        </a:spcBef>
                        <a:spcAft>
                          <a:spcPts val="0"/>
                        </a:spcAft>
                      </a:pPr>
                      <a:r>
                        <a:rPr lang="en-US" sz="900">
                          <a:effectLst/>
                        </a:rPr>
                        <a:t>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u="sng">
                          <a:effectLst/>
                        </a:rPr>
                        <a:t>Empathy/Openness</a:t>
                      </a:r>
                      <a:endParaRPr lang="en-US" sz="1100">
                        <a:effectLst/>
                      </a:endParaRPr>
                    </a:p>
                    <a:p>
                      <a:pPr marL="0" marR="0" algn="l">
                        <a:spcBef>
                          <a:spcPts val="0"/>
                        </a:spcBef>
                        <a:spcAft>
                          <a:spcPts val="0"/>
                        </a:spcAft>
                      </a:pPr>
                      <a:r>
                        <a:rPr lang="en-US" sz="900">
                          <a:effectLst/>
                        </a:rPr>
                        <a:t>Recognizes the feelings and views of others from diverse backgrounds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Effectively discusses the feelings and views of others from diverse backgrounds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Discusses the feelings and views of others from diverse backgrounds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Adequately discusses the feelings and views of others from diverse backgrounds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Does not recognize the feelings and views of others from diverse backgrounds </a:t>
                      </a:r>
                      <a:endParaRPr lang="en-US" sz="1100">
                        <a:effectLst/>
                        <a:latin typeface="Cambria"/>
                        <a:ea typeface="Cambria"/>
                        <a:cs typeface="Times New Roman"/>
                      </a:endParaRPr>
                    </a:p>
                  </a:txBody>
                  <a:tcPr marL="61210" marR="61210" marT="0" marB="0"/>
                </a:tc>
              </a:tr>
              <a:tr h="840402">
                <a:tc>
                  <a:txBody>
                    <a:bodyPr/>
                    <a:lstStyle/>
                    <a:p>
                      <a:pPr marL="0" marR="0" algn="l">
                        <a:spcBef>
                          <a:spcPts val="0"/>
                        </a:spcBef>
                        <a:spcAft>
                          <a:spcPts val="0"/>
                        </a:spcAft>
                      </a:pPr>
                      <a:r>
                        <a:rPr lang="en-US" sz="900">
                          <a:effectLst/>
                        </a:rPr>
                        <a:t>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u="sng">
                          <a:effectLst/>
                        </a:rPr>
                        <a:t>Observations</a:t>
                      </a:r>
                      <a:endParaRPr lang="en-US" sz="1100">
                        <a:effectLst/>
                      </a:endParaRPr>
                    </a:p>
                    <a:p>
                      <a:pPr marL="0" marR="0" algn="l">
                        <a:spcBef>
                          <a:spcPts val="0"/>
                        </a:spcBef>
                        <a:spcAft>
                          <a:spcPts val="0"/>
                        </a:spcAft>
                      </a:pPr>
                      <a:r>
                        <a:rPr lang="en-US" sz="900">
                          <a:effectLst/>
                        </a:rPr>
                        <a:t>Descriptions about diverse group or contexts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Observations are specific and objective with significant supporting data or facts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Good observations that are specific with good supporting data or facts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Observations are general with adequate supporting data or facts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Lacking in observations and/or sufficient data.</a:t>
                      </a:r>
                      <a:endParaRPr lang="en-US" sz="1100">
                        <a:effectLst/>
                        <a:latin typeface="Cambria"/>
                        <a:ea typeface="Cambria"/>
                        <a:cs typeface="Times New Roman"/>
                      </a:endParaRPr>
                    </a:p>
                  </a:txBody>
                  <a:tcPr marL="61210" marR="61210" marT="0" marB="0"/>
                </a:tc>
              </a:tr>
              <a:tr h="672321">
                <a:tc>
                  <a:txBody>
                    <a:bodyPr/>
                    <a:lstStyle/>
                    <a:p>
                      <a:pPr marL="0" marR="0" algn="l">
                        <a:spcBef>
                          <a:spcPts val="0"/>
                        </a:spcBef>
                        <a:spcAft>
                          <a:spcPts val="0"/>
                        </a:spcAft>
                      </a:pPr>
                      <a:r>
                        <a:rPr lang="en-US" sz="900">
                          <a:effectLst/>
                        </a:rPr>
                        <a:t>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800" u="sng">
                          <a:effectLst/>
                        </a:rPr>
                        <a:t>Application of Knowledge</a:t>
                      </a:r>
                      <a:endParaRPr lang="en-US" sz="1100">
                        <a:effectLst/>
                      </a:endParaRPr>
                    </a:p>
                    <a:p>
                      <a:pPr marL="0" marR="0" algn="l">
                        <a:spcBef>
                          <a:spcPts val="0"/>
                        </a:spcBef>
                        <a:spcAft>
                          <a:spcPts val="0"/>
                        </a:spcAft>
                      </a:pPr>
                      <a:r>
                        <a:rPr lang="en-US" sz="900">
                          <a:effectLst/>
                        </a:rPr>
                        <a:t>Links course concepts to personal views and experiences </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Effectively applies course concepts to personal views and experiences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Good application of course concepts to personal views and experiences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Adequately applies course concepts to personal views and experiences</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Does not apply course concepts to personal views and experiences</a:t>
                      </a:r>
                      <a:endParaRPr lang="en-US" sz="1100">
                        <a:effectLst/>
                        <a:latin typeface="Cambria"/>
                        <a:ea typeface="Cambria"/>
                        <a:cs typeface="Times New Roman"/>
                      </a:endParaRPr>
                    </a:p>
                  </a:txBody>
                  <a:tcPr marL="61210" marR="61210" marT="0" marB="0"/>
                </a:tc>
              </a:tr>
              <a:tr h="1176563">
                <a:tc>
                  <a:txBody>
                    <a:bodyPr/>
                    <a:lstStyle/>
                    <a:p>
                      <a:pPr marL="0" marR="0" algn="l">
                        <a:spcBef>
                          <a:spcPts val="0"/>
                        </a:spcBef>
                        <a:spcAft>
                          <a:spcPts val="0"/>
                        </a:spcAft>
                      </a:pPr>
                      <a:r>
                        <a:rPr lang="en-US" sz="900">
                          <a:effectLst/>
                        </a:rPr>
                        <a:t>Style</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u="sng">
                          <a:effectLst/>
                        </a:rPr>
                        <a:t>Writing &amp; Organization</a:t>
                      </a:r>
                      <a:endParaRPr lang="en-US" sz="1100">
                        <a:effectLst/>
                      </a:endParaRPr>
                    </a:p>
                    <a:p>
                      <a:pPr marL="0" marR="0" algn="l">
                        <a:spcBef>
                          <a:spcPts val="0"/>
                        </a:spcBef>
                        <a:spcAft>
                          <a:spcPts val="0"/>
                        </a:spcAft>
                      </a:pPr>
                      <a:r>
                        <a:rPr lang="en-US" sz="900">
                          <a:effectLst/>
                        </a:rPr>
                        <a:t>Writing is free from grammatical errors. Paper is well organized and flows well</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Paper has excellent grammar and organization</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Paper has good grammar and organization</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a:effectLst/>
                        </a:rPr>
                        <a:t>Paper has adequate grammar and organization</a:t>
                      </a:r>
                      <a:endParaRPr lang="en-US" sz="1100">
                        <a:effectLst/>
                        <a:latin typeface="Cambria"/>
                        <a:ea typeface="Cambria"/>
                        <a:cs typeface="Times New Roman"/>
                      </a:endParaRPr>
                    </a:p>
                  </a:txBody>
                  <a:tcPr marL="61210" marR="61210" marT="0" marB="0"/>
                </a:tc>
                <a:tc>
                  <a:txBody>
                    <a:bodyPr/>
                    <a:lstStyle/>
                    <a:p>
                      <a:pPr marL="0" marR="0" algn="l">
                        <a:spcBef>
                          <a:spcPts val="0"/>
                        </a:spcBef>
                        <a:spcAft>
                          <a:spcPts val="0"/>
                        </a:spcAft>
                      </a:pPr>
                      <a:r>
                        <a:rPr lang="en-US" sz="900" dirty="0">
                          <a:effectLst/>
                        </a:rPr>
                        <a:t>Paper has many grammatical errors and poor organization</a:t>
                      </a:r>
                      <a:endParaRPr lang="en-US" sz="1100" dirty="0">
                        <a:effectLst/>
                        <a:latin typeface="Cambria"/>
                        <a:ea typeface="Cambria"/>
                        <a:cs typeface="Times New Roman"/>
                      </a:endParaRPr>
                    </a:p>
                  </a:txBody>
                  <a:tcPr marL="61210" marR="61210" marT="0" marB="0"/>
                </a:tc>
              </a:tr>
            </a:tbl>
          </a:graphicData>
        </a:graphic>
      </p:graphicFrame>
      <p:sp>
        <p:nvSpPr>
          <p:cNvPr id="5" name="Slide Number Placeholder 4"/>
          <p:cNvSpPr>
            <a:spLocks noGrp="1"/>
          </p:cNvSpPr>
          <p:nvPr>
            <p:ph type="sldNum" sz="quarter" idx="15"/>
          </p:nvPr>
        </p:nvSpPr>
        <p:spPr/>
        <p:txBody>
          <a:bodyPr/>
          <a:lstStyle/>
          <a:p>
            <a:pPr>
              <a:defRPr/>
            </a:pPr>
            <a:fld id="{12FAE619-DF19-4006-9332-CD83C611D7C2}" type="slidenum">
              <a:rPr lang="en-US" smtClean="0"/>
              <a:pPr>
                <a:defRPr/>
              </a:pPr>
              <a:t>4</a:t>
            </a:fld>
            <a:endParaRPr lang="en-US"/>
          </a:p>
        </p:txBody>
      </p:sp>
    </p:spTree>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ASSESSMENT</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Pre-test questions - student involvement/motivation survey</a:t>
            </a:r>
          </a:p>
          <a:p>
            <a:endParaRPr lang="en-US" dirty="0" smtClean="0"/>
          </a:p>
          <a:p>
            <a:pPr lvl="1"/>
            <a:r>
              <a:rPr lang="en-US" dirty="0" smtClean="0"/>
              <a:t>I </a:t>
            </a:r>
            <a:r>
              <a:rPr lang="en-US" dirty="0"/>
              <a:t>am taking this course to gain knowledge and fundamentals on the topic (terminology, theories, methods, trends). As a result of this course, I have increased my knowledge in this subject</a:t>
            </a:r>
            <a:r>
              <a:rPr lang="en-US" dirty="0" smtClean="0"/>
              <a:t>.</a:t>
            </a:r>
          </a:p>
          <a:p>
            <a:pPr lvl="1"/>
            <a:r>
              <a:rPr lang="en-US" dirty="0"/>
              <a:t>I am taking this course to develop specific skills, competencies, and points of view needed by professionals in the field most closely related to this </a:t>
            </a:r>
            <a:r>
              <a:rPr lang="en-US" dirty="0" smtClean="0"/>
              <a:t>course</a:t>
            </a:r>
          </a:p>
          <a:p>
            <a:pPr lvl="1"/>
            <a:r>
              <a:rPr lang="en-US" dirty="0" smtClean="0"/>
              <a:t>I </a:t>
            </a:r>
            <a:r>
              <a:rPr lang="en-US" dirty="0"/>
              <a:t>am taking this course to gain a broader understanding and appreciation of cultures and/or people with different backgrounds. </a:t>
            </a:r>
            <a:endParaRPr lang="en-US" dirty="0" smtClean="0"/>
          </a:p>
          <a:p>
            <a:pPr lvl="1"/>
            <a:r>
              <a:rPr lang="en-US" dirty="0"/>
              <a:t>From this course, I expect to analyze and critically evaluate diverse ideas, arguments and points of view</a:t>
            </a:r>
            <a:r>
              <a:rPr lang="en-US" dirty="0" smtClean="0"/>
              <a:t>.</a:t>
            </a:r>
          </a:p>
          <a:p>
            <a:pPr lvl="1"/>
            <a:r>
              <a:rPr lang="en-US" dirty="0"/>
              <a:t>I am interested in taking this course, because of the instructor</a:t>
            </a:r>
            <a:r>
              <a:rPr lang="en-US" dirty="0" smtClean="0"/>
              <a:t>.</a:t>
            </a:r>
          </a:p>
          <a:p>
            <a:pPr lvl="1"/>
            <a:r>
              <a:rPr lang="en-US" dirty="0"/>
              <a:t>Based on the course title/description, this course is relevant to my course of study. </a:t>
            </a:r>
            <a:endParaRPr lang="en-US" dirty="0" smtClean="0"/>
          </a:p>
          <a:p>
            <a:pPr lvl="1"/>
            <a:r>
              <a:rPr lang="en-US" dirty="0"/>
              <a:t>Based on my current and existing knowledge in this subject, I feel prepared to do well in this course</a:t>
            </a:r>
            <a:r>
              <a:rPr lang="en-US" dirty="0" smtClean="0"/>
              <a:t>.</a:t>
            </a:r>
          </a:p>
          <a:p>
            <a:pPr lvl="1"/>
            <a:r>
              <a:rPr lang="en-US" dirty="0"/>
              <a:t>I am taking this course because I am genuinely interested in the topic/subject of the course </a:t>
            </a:r>
            <a:r>
              <a:rPr lang="en-US" dirty="0" smtClean="0"/>
              <a:t>.</a:t>
            </a:r>
          </a:p>
          <a:p>
            <a:pPr lvl="1"/>
            <a:r>
              <a:rPr lang="en-US" dirty="0"/>
              <a:t>I am taking this course because it fit most conveniently in my schedule</a:t>
            </a:r>
            <a:r>
              <a:rPr lang="en-US" dirty="0" smtClean="0"/>
              <a:t>.</a:t>
            </a:r>
          </a:p>
        </p:txBody>
      </p:sp>
      <p:sp>
        <p:nvSpPr>
          <p:cNvPr id="4" name="Slide Number Placeholder 3"/>
          <p:cNvSpPr>
            <a:spLocks noGrp="1"/>
          </p:cNvSpPr>
          <p:nvPr>
            <p:ph type="sldNum" sz="quarter" idx="15"/>
          </p:nvPr>
        </p:nvSpPr>
        <p:spPr/>
        <p:txBody>
          <a:bodyPr/>
          <a:lstStyle/>
          <a:p>
            <a:pPr>
              <a:defRPr/>
            </a:pPr>
            <a:fld id="{12FAE619-DF19-4006-9332-CD83C611D7C2}" type="slidenum">
              <a:rPr lang="en-US" smtClean="0"/>
              <a:pPr>
                <a:defRPr/>
              </a:pPr>
              <a:t>5</a:t>
            </a:fld>
            <a:endParaRPr lang="en-US"/>
          </a:p>
        </p:txBody>
      </p:sp>
    </p:spTree>
    <p:extLst>
      <p:ext uri="{BB962C8B-B14F-4D97-AF65-F5344CB8AC3E}">
        <p14:creationId xmlns:p14="http://schemas.microsoft.com/office/powerpoint/2010/main" val="354513141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ASSESSMENT </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Post-test questions - student involvement/motivation survey</a:t>
            </a:r>
          </a:p>
          <a:p>
            <a:pPr lvl="1"/>
            <a:r>
              <a:rPr lang="en-US" dirty="0"/>
              <a:t>As a result of this course, my interest in this department or field of study has increased</a:t>
            </a:r>
            <a:r>
              <a:rPr lang="en-US" dirty="0" smtClean="0"/>
              <a:t>.</a:t>
            </a:r>
          </a:p>
          <a:p>
            <a:pPr lvl="1"/>
            <a:r>
              <a:rPr lang="en-US" dirty="0"/>
              <a:t>As a result of this course, I have increased my knowledge in this subject</a:t>
            </a:r>
            <a:r>
              <a:rPr lang="en-US" dirty="0" smtClean="0"/>
              <a:t>.</a:t>
            </a:r>
          </a:p>
          <a:p>
            <a:pPr lvl="1"/>
            <a:r>
              <a:rPr lang="en-US" dirty="0"/>
              <a:t>My background prepared me well for this course’s requirements</a:t>
            </a:r>
            <a:r>
              <a:rPr lang="en-US" dirty="0" smtClean="0"/>
              <a:t>.</a:t>
            </a:r>
          </a:p>
          <a:p>
            <a:pPr lvl="1"/>
            <a:r>
              <a:rPr lang="en-US" dirty="0"/>
              <a:t>As a result of taking this course, I have more positive feelings toward this field of </a:t>
            </a:r>
            <a:r>
              <a:rPr lang="en-US" dirty="0" smtClean="0"/>
              <a:t>study.</a:t>
            </a:r>
          </a:p>
          <a:p>
            <a:pPr lvl="1"/>
            <a:r>
              <a:rPr lang="en-US" dirty="0"/>
              <a:t>Regardless of why I originally decided to take the course, I am happy that I did</a:t>
            </a:r>
            <a:r>
              <a:rPr lang="en-US" dirty="0" smtClean="0"/>
              <a:t>.</a:t>
            </a:r>
          </a:p>
          <a:p>
            <a:pPr lvl="1"/>
            <a:r>
              <a:rPr lang="en-US" dirty="0"/>
              <a:t>As a result of this course, I have developed specific skills, competencies, and points of view needed by professionals in the field</a:t>
            </a:r>
            <a:r>
              <a:rPr lang="en-US" dirty="0" smtClean="0"/>
              <a:t>.</a:t>
            </a:r>
          </a:p>
          <a:p>
            <a:pPr lvl="1"/>
            <a:r>
              <a:rPr lang="en-US" dirty="0"/>
              <a:t>As a result of this course I have gained a broader understanding and appreciation of cultures and/or people with different backgrounds. </a:t>
            </a:r>
            <a:endParaRPr lang="en-US" dirty="0" smtClean="0"/>
          </a:p>
          <a:p>
            <a:pPr lvl="1"/>
            <a:r>
              <a:rPr lang="en-US" dirty="0"/>
              <a:t>As a result of taking this course, I have more positive feelings toward the field of study</a:t>
            </a:r>
            <a:r>
              <a:rPr lang="en-US" dirty="0" smtClean="0"/>
              <a:t>.</a:t>
            </a:r>
          </a:p>
          <a:p>
            <a:pPr lvl="1"/>
            <a:r>
              <a:rPr lang="en-US" dirty="0"/>
              <a:t>As a result of taking this course, I am contemplating changing my major</a:t>
            </a:r>
            <a:r>
              <a:rPr lang="en-US" dirty="0" smtClean="0"/>
              <a:t>.</a:t>
            </a:r>
          </a:p>
          <a:p>
            <a:pPr lvl="1"/>
            <a:r>
              <a:rPr lang="en-US" b="1" dirty="0"/>
              <a:t>Please list 3 specific ideas or competencies that you have learned in this course that you will take back to real life applications</a:t>
            </a:r>
            <a:r>
              <a:rPr lang="en-US" dirty="0"/>
              <a:t>.</a:t>
            </a:r>
            <a:endParaRPr lang="en-US" dirty="0" smtClean="0"/>
          </a:p>
        </p:txBody>
      </p:sp>
      <p:sp>
        <p:nvSpPr>
          <p:cNvPr id="4" name="Slide Number Placeholder 3"/>
          <p:cNvSpPr>
            <a:spLocks noGrp="1"/>
          </p:cNvSpPr>
          <p:nvPr>
            <p:ph type="sldNum" sz="quarter" idx="15"/>
          </p:nvPr>
        </p:nvSpPr>
        <p:spPr/>
        <p:txBody>
          <a:bodyPr/>
          <a:lstStyle/>
          <a:p>
            <a:pPr>
              <a:defRPr/>
            </a:pPr>
            <a:fld id="{12FAE619-DF19-4006-9332-CD83C611D7C2}" type="slidenum">
              <a:rPr lang="en-US" smtClean="0"/>
              <a:pPr>
                <a:defRPr/>
              </a:pPr>
              <a:t>6</a:t>
            </a:fld>
            <a:endParaRPr lang="en-US"/>
          </a:p>
        </p:txBody>
      </p:sp>
    </p:spTree>
    <p:extLst>
      <p:ext uri="{BB962C8B-B14F-4D97-AF65-F5344CB8AC3E}">
        <p14:creationId xmlns:p14="http://schemas.microsoft.com/office/powerpoint/2010/main" val="225226584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of the Rubric</a:t>
            </a:r>
            <a:endParaRPr lang="en-US" dirty="0"/>
          </a:p>
        </p:txBody>
      </p:sp>
      <p:sp>
        <p:nvSpPr>
          <p:cNvPr id="3" name="Content Placeholder 2"/>
          <p:cNvSpPr>
            <a:spLocks noGrp="1"/>
          </p:cNvSpPr>
          <p:nvPr>
            <p:ph sz="quarter" idx="1"/>
          </p:nvPr>
        </p:nvSpPr>
        <p:spPr>
          <a:xfrm>
            <a:off x="457200" y="1600200"/>
            <a:ext cx="7696200" cy="4873752"/>
          </a:xfrm>
        </p:spPr>
        <p:txBody>
          <a:bodyPr/>
          <a:lstStyle/>
          <a:p>
            <a:pPr marL="0" indent="0">
              <a:buNone/>
            </a:pPr>
            <a:endParaRPr lang="en-US" dirty="0" smtClean="0"/>
          </a:p>
          <a:p>
            <a:r>
              <a:rPr lang="en-US" dirty="0" smtClean="0"/>
              <a:t>Ask other instructors in CCS to use the rubric – presentations to </a:t>
            </a:r>
          </a:p>
          <a:p>
            <a:pPr lvl="1"/>
            <a:r>
              <a:rPr lang="en-US" dirty="0" smtClean="0"/>
              <a:t>General Education Council</a:t>
            </a:r>
          </a:p>
          <a:p>
            <a:pPr lvl="1"/>
            <a:r>
              <a:rPr lang="en-US" dirty="0" smtClean="0"/>
              <a:t>Various departments across campus</a:t>
            </a:r>
          </a:p>
          <a:p>
            <a:pPr lvl="1"/>
            <a:r>
              <a:rPr lang="en-US" dirty="0" smtClean="0"/>
              <a:t>Associate Deans</a:t>
            </a:r>
          </a:p>
          <a:p>
            <a:endParaRPr lang="en-US" dirty="0" smtClean="0"/>
          </a:p>
          <a:p>
            <a:r>
              <a:rPr lang="en-US" dirty="0" smtClean="0"/>
              <a:t>Team members used rubric for grading in their classes</a:t>
            </a:r>
            <a:endParaRPr lang="en-US" dirty="0"/>
          </a:p>
        </p:txBody>
      </p:sp>
      <p:sp>
        <p:nvSpPr>
          <p:cNvPr id="4" name="Slide Number Placeholder 3"/>
          <p:cNvSpPr>
            <a:spLocks noGrp="1"/>
          </p:cNvSpPr>
          <p:nvPr>
            <p:ph type="sldNum" sz="quarter" idx="15"/>
          </p:nvPr>
        </p:nvSpPr>
        <p:spPr/>
        <p:txBody>
          <a:bodyPr/>
          <a:lstStyle/>
          <a:p>
            <a:pPr>
              <a:defRPr/>
            </a:pPr>
            <a:fld id="{12FAE619-DF19-4006-9332-CD83C611D7C2}" type="slidenum">
              <a:rPr lang="en-US" smtClean="0"/>
              <a:pPr>
                <a:defRPr/>
              </a:pPr>
              <a:t>7</a:t>
            </a:fld>
            <a:endParaRPr lang="en-US"/>
          </a:p>
        </p:txBody>
      </p:sp>
    </p:spTree>
    <p:extLst>
      <p:ext uri="{BB962C8B-B14F-4D97-AF65-F5344CB8AC3E}">
        <p14:creationId xmlns:p14="http://schemas.microsoft.com/office/powerpoint/2010/main" val="422580270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 Critical Thinking Assessment</a:t>
            </a:r>
            <a:endParaRPr lang="en-US" dirty="0"/>
          </a:p>
        </p:txBody>
      </p:sp>
      <p:sp>
        <p:nvSpPr>
          <p:cNvPr id="4" name="Slide Number Placeholder 3"/>
          <p:cNvSpPr>
            <a:spLocks noGrp="1"/>
          </p:cNvSpPr>
          <p:nvPr>
            <p:ph type="sldNum" sz="quarter" idx="12"/>
          </p:nvPr>
        </p:nvSpPr>
        <p:spPr/>
        <p:txBody>
          <a:bodyPr/>
          <a:lstStyle/>
          <a:p>
            <a:pPr>
              <a:defRPr/>
            </a:pPr>
            <a:fld id="{12FAE619-DF19-4006-9332-CD83C611D7C2}" type="slidenum">
              <a:rPr lang="en-US" smtClean="0"/>
              <a:pPr>
                <a:defRPr/>
              </a:pPr>
              <a:t>8</a:t>
            </a:fld>
            <a:endParaRPr lang="en-US"/>
          </a:p>
        </p:txBody>
      </p:sp>
      <p:sp>
        <p:nvSpPr>
          <p:cNvPr id="3" name="Content Placeholder 2"/>
          <p:cNvSpPr>
            <a:spLocks noGrp="1"/>
          </p:cNvSpPr>
          <p:nvPr>
            <p:ph sz="quarter" idx="1"/>
          </p:nvPr>
        </p:nvSpPr>
        <p:spPr>
          <a:xfrm>
            <a:off x="457200" y="1600200"/>
            <a:ext cx="6324600" cy="4572000"/>
          </a:xfrm>
        </p:spPr>
        <p:txBody>
          <a:bodyPr>
            <a:normAutofit fontScale="92500" lnSpcReduction="20000"/>
          </a:bodyPr>
          <a:lstStyle/>
          <a:p>
            <a:endParaRPr lang="en-US" sz="2000" dirty="0" smtClean="0"/>
          </a:p>
          <a:p>
            <a:r>
              <a:rPr lang="en-US" sz="2000" dirty="0" smtClean="0"/>
              <a:t>Critical Thinking GE assessment/rubric team</a:t>
            </a:r>
          </a:p>
          <a:p>
            <a:endParaRPr lang="en-US" sz="2000" dirty="0"/>
          </a:p>
          <a:p>
            <a:r>
              <a:rPr lang="en-US" sz="2000" dirty="0" smtClean="0"/>
              <a:t>Five common steps and competencies:</a:t>
            </a:r>
          </a:p>
          <a:p>
            <a:pPr lvl="1"/>
            <a:r>
              <a:rPr lang="en-US" sz="1700" dirty="0" smtClean="0"/>
              <a:t>Introduce and Define</a:t>
            </a:r>
          </a:p>
          <a:p>
            <a:pPr lvl="1"/>
            <a:r>
              <a:rPr lang="en-US" sz="1700" dirty="0" smtClean="0"/>
              <a:t>Recognize</a:t>
            </a:r>
          </a:p>
          <a:p>
            <a:pPr lvl="1"/>
            <a:r>
              <a:rPr lang="en-US" sz="1700" dirty="0" smtClean="0"/>
              <a:t> Analyze</a:t>
            </a:r>
          </a:p>
          <a:p>
            <a:pPr lvl="1"/>
            <a:r>
              <a:rPr lang="en-US" sz="1700" dirty="0" smtClean="0"/>
              <a:t>Evaluate</a:t>
            </a:r>
          </a:p>
          <a:p>
            <a:pPr lvl="1"/>
            <a:r>
              <a:rPr lang="en-US" sz="1700" dirty="0" smtClean="0"/>
              <a:t>Apply to current issues and problem solving</a:t>
            </a:r>
          </a:p>
          <a:p>
            <a:endParaRPr lang="en-US" dirty="0" smtClean="0"/>
          </a:p>
          <a:p>
            <a:r>
              <a:rPr lang="en-US" sz="2000" dirty="0"/>
              <a:t>Diagnostic questionnaire as pre-test at start of </a:t>
            </a:r>
            <a:r>
              <a:rPr lang="en-US" sz="2000" dirty="0" smtClean="0"/>
              <a:t>semester</a:t>
            </a:r>
          </a:p>
          <a:p>
            <a:endParaRPr lang="en-US" sz="2000" dirty="0"/>
          </a:p>
          <a:p>
            <a:r>
              <a:rPr lang="en-US" sz="2000" dirty="0" smtClean="0"/>
              <a:t>Continue discussions about strategies for longitudinal assessment using quizzes and/or essays</a:t>
            </a:r>
            <a:endParaRPr lang="en-US" sz="2000" dirty="0"/>
          </a:p>
          <a:p>
            <a:endParaRPr lang="en-US" dirty="0"/>
          </a:p>
        </p:txBody>
      </p:sp>
      <p:pic>
        <p:nvPicPr>
          <p:cNvPr id="2050" name="Picture 2" descr="C:\Users\abhatia\AppData\Local\Microsoft\Windows\Temporary Internet Files\Content.IE5\3BL6YWD8\MC90008228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1905000"/>
            <a:ext cx="3124200" cy="3121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827867"/>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DIAGNOSTIC PROMPT 	</a:t>
            </a:r>
            <a:endParaRPr lang="en-US" dirty="0"/>
          </a:p>
        </p:txBody>
      </p:sp>
      <p:sp>
        <p:nvSpPr>
          <p:cNvPr id="6" name="Content Placeholder 5"/>
          <p:cNvSpPr>
            <a:spLocks noGrp="1"/>
          </p:cNvSpPr>
          <p:nvPr>
            <p:ph sz="quarter" idx="1"/>
          </p:nvPr>
        </p:nvSpPr>
        <p:spPr/>
        <p:txBody>
          <a:bodyPr>
            <a:normAutofit fontScale="92500" lnSpcReduction="10000"/>
          </a:bodyPr>
          <a:lstStyle/>
          <a:p>
            <a:r>
              <a:rPr lang="en-US" dirty="0"/>
              <a:t>Embryonic stem cell research is like Nazi research.  It does not respect the sanctity of life of the fetus, like the Nazis did not respect the life of the people they experimented on.  Next thing we know we will be using full grown fetuses for research or worse.  Such blatant disregard for human life was immoral for the Nazis and it should be immoral for stem cell research.  Therefore, we should not engage in embryonic stem cell research.</a:t>
            </a:r>
          </a:p>
          <a:p>
            <a:pPr marL="0" indent="0">
              <a:buNone/>
            </a:pPr>
            <a:endParaRPr lang="en-US" dirty="0" smtClean="0"/>
          </a:p>
          <a:p>
            <a:pPr marL="457200" indent="-457200">
              <a:buAutoNum type="arabicParenR"/>
            </a:pPr>
            <a:r>
              <a:rPr lang="en-US" dirty="0" smtClean="0"/>
              <a:t>Please state, from the above passage, whether the argument is rational (or at least whether the premises provide rational support for the conclusion) and why?</a:t>
            </a:r>
          </a:p>
          <a:p>
            <a:pPr marL="457200" indent="-457200">
              <a:buAutoNum type="arabicParenR"/>
            </a:pPr>
            <a:r>
              <a:rPr lang="en-US" dirty="0" smtClean="0"/>
              <a:t>Are the premises reasonably accepted and why?</a:t>
            </a:r>
          </a:p>
          <a:p>
            <a:endParaRPr lang="en-US" dirty="0"/>
          </a:p>
          <a:p>
            <a:endParaRPr lang="en-US" dirty="0"/>
          </a:p>
        </p:txBody>
      </p:sp>
      <p:sp>
        <p:nvSpPr>
          <p:cNvPr id="3" name="Slide Number Placeholder 2"/>
          <p:cNvSpPr>
            <a:spLocks noGrp="1"/>
          </p:cNvSpPr>
          <p:nvPr>
            <p:ph type="sldNum" sz="quarter" idx="15"/>
          </p:nvPr>
        </p:nvSpPr>
        <p:spPr/>
        <p:txBody>
          <a:bodyPr/>
          <a:lstStyle/>
          <a:p>
            <a:pPr>
              <a:defRPr/>
            </a:pPr>
            <a:fld id="{E5D52D3C-C561-4AD0-B8C2-AF1FC5426C5F}" type="slidenum">
              <a:rPr lang="en-US" smtClean="0"/>
              <a:pPr>
                <a:defRPr/>
              </a:pPr>
              <a:t>9</a:t>
            </a:fld>
            <a:endParaRPr lang="en-US"/>
          </a:p>
        </p:txBody>
      </p:sp>
    </p:spTree>
    <p:extLst>
      <p:ext uri="{BB962C8B-B14F-4D97-AF65-F5344CB8AC3E}">
        <p14:creationId xmlns:p14="http://schemas.microsoft.com/office/powerpoint/2010/main" val="2981614034"/>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426</TotalTime>
  <Words>979</Words>
  <Application>Microsoft Office PowerPoint</Application>
  <PresentationFormat>On-screen Show (4:3)</PresentationFormat>
  <Paragraphs>127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Oriel</vt:lpstr>
      <vt:lpstr>GE Rubric/Assessment at CSUN: Starting Small and Scaling Up</vt:lpstr>
      <vt:lpstr>Forming The Team</vt:lpstr>
      <vt:lpstr>The Process - CCS</vt:lpstr>
      <vt:lpstr>THE RUBRIC</vt:lpstr>
      <vt:lpstr>INDIRECT ASSESSMENT</vt:lpstr>
      <vt:lpstr>INDIRECT ASSESSMENT </vt:lpstr>
      <vt:lpstr>Implementation of the Rubric</vt:lpstr>
      <vt:lpstr>GE Critical Thinking Assessment</vt:lpstr>
      <vt:lpstr>DIAGNOSTIC PROMPT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Woldeamanuel, Mintesnot</dc:creator>
  <cp:lastModifiedBy>Anu Thakur</cp:lastModifiedBy>
  <cp:revision>21</cp:revision>
  <dcterms:created xsi:type="dcterms:W3CDTF">2013-04-24T18:55:49Z</dcterms:created>
  <dcterms:modified xsi:type="dcterms:W3CDTF">2014-05-07T18:05:03Z</dcterms:modified>
</cp:coreProperties>
</file>